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embeddedFontLst>
    <p:embeddedFont>
      <p:font typeface="Plus Jakarta Sans"/>
      <p:regular r:id="rId24"/>
      <p:bold r:id="rId25"/>
      <p:italic r:id="rId26"/>
      <p:boldItalic r:id="rId27"/>
    </p:embeddedFont>
    <p:embeddedFont>
      <p:font typeface="Inter"/>
      <p:regular r:id="rId28"/>
      <p:bold r:id="rId29"/>
      <p:italic r:id="rId30"/>
      <p:boldItalic r:id="rId31"/>
    </p:embeddedFont>
    <p:embeddedFont>
      <p:font typeface="JetBrains Mono"/>
      <p:regular r:id="rId32"/>
      <p:bold r:id="rId33"/>
      <p:italic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PlusJakartaSans-regular.fntdata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lusJakartaSans-italic.fntdata"/><Relationship Id="rId25" Type="http://schemas.openxmlformats.org/officeDocument/2006/relationships/font" Target="fonts/PlusJakartaSans-bold.fntdata"/><Relationship Id="rId28" Type="http://schemas.openxmlformats.org/officeDocument/2006/relationships/font" Target="fonts/Inter-regular.fntdata"/><Relationship Id="rId27" Type="http://schemas.openxmlformats.org/officeDocument/2006/relationships/font" Target="fonts/PlusJakartaSan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Inter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Inter-boldItalic.fntdata"/><Relationship Id="rId30" Type="http://schemas.openxmlformats.org/officeDocument/2006/relationships/font" Target="fonts/Inter-italic.fntdata"/><Relationship Id="rId11" Type="http://schemas.openxmlformats.org/officeDocument/2006/relationships/slide" Target="slides/slide6.xml"/><Relationship Id="rId33" Type="http://schemas.openxmlformats.org/officeDocument/2006/relationships/font" Target="fonts/JetBrainsMono-bold.fntdata"/><Relationship Id="rId10" Type="http://schemas.openxmlformats.org/officeDocument/2006/relationships/slide" Target="slides/slide5.xml"/><Relationship Id="rId32" Type="http://schemas.openxmlformats.org/officeDocument/2006/relationships/font" Target="fonts/JetBrainsMono-regular.fntdata"/><Relationship Id="rId13" Type="http://schemas.openxmlformats.org/officeDocument/2006/relationships/slide" Target="slides/slide8.xml"/><Relationship Id="rId35" Type="http://schemas.openxmlformats.org/officeDocument/2006/relationships/font" Target="fonts/JetBrainsMono-boldItalic.fntdata"/><Relationship Id="rId12" Type="http://schemas.openxmlformats.org/officeDocument/2006/relationships/slide" Target="slides/slide7.xml"/><Relationship Id="rId34" Type="http://schemas.openxmlformats.org/officeDocument/2006/relationships/font" Target="fonts/JetBrainsMono-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SLIDES_API116556007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SLIDES_API116556007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SLIDES_API116556007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SLIDES_API116556007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SLIDES_API116556007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SLIDES_API116556007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SLIDES_API116556007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SLIDES_API116556007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SLIDES_API116556007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SLIDES_API116556007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SLIDES_API116556007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SLIDES_API116556007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SLIDES_API116556007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SLIDES_API116556007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SLIDES_API116556007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SLIDES_API116556007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SLIDES_API116556007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SLIDES_API116556007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SLIDES_API116556007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SLIDES_API116556007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SLIDES_API116556007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SLIDES_API116556007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SLIDES_API116556007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SLIDES_API116556007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SLIDES_API116556007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SLIDES_API116556007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SLIDES_API116556007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SLIDES_API116556007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SLIDES_API116556007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SLIDES_API116556007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SLIDES_API116556007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SLIDES_API116556007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SLIDES_API116556007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SLIDES_API116556007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0F17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3"/>
          <p:cNvSpPr txBox="1"/>
          <p:nvPr/>
        </p:nvSpPr>
        <p:spPr>
          <a:xfrm>
            <a:off x="762000" y="1397000"/>
            <a:ext cx="76200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FFFF"/>
                </a:solidFill>
              </a:rPr>
              <a:t>Checkify</a:t>
            </a:r>
            <a:endParaRPr b="1" sz="36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0FF87"/>
                </a:solidFill>
              </a:rPr>
              <a:t>The Verification Layer of the Internet</a:t>
            </a:r>
            <a:endParaRPr b="1" sz="2000">
              <a:solidFill>
                <a:srgbClr val="00FF8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4A3B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4A3B8"/>
                </a:solidFill>
              </a:rPr>
              <a:t>Verify information. Don't collect personal data.</a:t>
            </a:r>
            <a:endParaRPr>
              <a:solidFill>
                <a:srgbClr val="94A3B8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0F17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2"/>
          <p:cNvSpPr txBox="1"/>
          <p:nvPr/>
        </p:nvSpPr>
        <p:spPr>
          <a:xfrm>
            <a:off x="508000" y="317500"/>
            <a:ext cx="81279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Privacy by Design</a:t>
            </a:r>
            <a:endParaRPr b="1" sz="22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39" name="Google Shape;139;p22"/>
          <p:cNvSpPr txBox="1"/>
          <p:nvPr/>
        </p:nvSpPr>
        <p:spPr>
          <a:xfrm>
            <a:off x="508000" y="825500"/>
            <a:ext cx="81279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Verify more. Store less.</a:t>
            </a:r>
            <a:endParaRPr sz="11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40" name="Google Shape;140;p22"/>
          <p:cNvSpPr/>
          <p:nvPr/>
        </p:nvSpPr>
        <p:spPr>
          <a:xfrm>
            <a:off x="508000" y="1397000"/>
            <a:ext cx="3936900" cy="27939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CURRENT INTERNET MODEL</a:t>
            </a:r>
            <a:endParaRPr b="1" sz="13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1. Request document upload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2. Collect full personal file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3. Store on cloud database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4. Spend thousands securing data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5. Hope you don't get breached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Result: High corporate liability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41" name="Google Shape;141;p22"/>
          <p:cNvSpPr/>
          <p:nvPr/>
        </p:nvSpPr>
        <p:spPr>
          <a:xfrm>
            <a:off x="4699000" y="1397000"/>
            <a:ext cx="3936900" cy="27939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25400">
            <a:solidFill>
              <a:srgbClr val="00FF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00FF87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THE CHECKIFY MODEL</a:t>
            </a:r>
            <a:endParaRPr b="1" sz="1300">
              <a:solidFill>
                <a:srgbClr val="00FF87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1. Request proof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2. User approves on-device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3. Receive cryptographic answer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4. Transaction complete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Result: Zero liability, 100% trust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0F17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3"/>
          <p:cNvSpPr txBox="1"/>
          <p:nvPr/>
        </p:nvSpPr>
        <p:spPr>
          <a:xfrm>
            <a:off x="508000" y="317500"/>
            <a:ext cx="81279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Generational Category Separation</a:t>
            </a:r>
            <a:endParaRPr b="1" sz="22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47" name="Google Shape;147;p23"/>
          <p:cNvSpPr txBox="1"/>
          <p:nvPr/>
        </p:nvSpPr>
        <p:spPr>
          <a:xfrm>
            <a:off x="508000" y="825500"/>
            <a:ext cx="81279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We do not compete on features. We represent a generational upgrade.</a:t>
            </a:r>
            <a:endParaRPr sz="11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48" name="Google Shape;148;p23"/>
          <p:cNvSpPr/>
          <p:nvPr/>
        </p:nvSpPr>
        <p:spPr>
          <a:xfrm>
            <a:off x="508000" y="1397000"/>
            <a:ext cx="3936900" cy="27939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FIRST GENERATION (Persona, Veriff)</a:t>
            </a:r>
            <a:endParaRPr b="1" sz="13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Operating Model: Collect &amp; store files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Infrastructure: Cloud-first (High GPU cost)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Data Retention: Stores sensitive PII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Verification Output: Raw document image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Trust Model: Visual OCR scan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49" name="Google Shape;149;p23"/>
          <p:cNvSpPr/>
          <p:nvPr/>
        </p:nvSpPr>
        <p:spPr>
          <a:xfrm>
            <a:off x="4699000" y="1397000"/>
            <a:ext cx="3936900" cy="27939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25400">
            <a:solidFill>
              <a:srgbClr val="00FF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00FF87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SECOND GENERATION (Checkify)</a:t>
            </a:r>
            <a:endParaRPr b="1" sz="1300">
              <a:solidFill>
                <a:srgbClr val="00FF87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Operating Model: Verify information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Infrastructure: User-first (On-device)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Data Retention: Zero PII stored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Verification Output: Cryptographic proof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Trust Model: Cryptographic assertion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0F17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/>
          <p:nvPr/>
        </p:nvSpPr>
        <p:spPr>
          <a:xfrm>
            <a:off x="508000" y="317500"/>
            <a:ext cx="81279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On-Device Processing &amp; High Gross Margins</a:t>
            </a:r>
            <a:endParaRPr b="1" sz="22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55" name="Google Shape;155;p24"/>
          <p:cNvSpPr txBox="1"/>
          <p:nvPr/>
        </p:nvSpPr>
        <p:spPr>
          <a:xfrm>
            <a:off x="508000" y="825500"/>
            <a:ext cx="81279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Privacy-first engineering unlocks unmatched SaaS unit economics.</a:t>
            </a:r>
            <a:endParaRPr sz="11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56" name="Google Shape;156;p24"/>
          <p:cNvSpPr/>
          <p:nvPr/>
        </p:nvSpPr>
        <p:spPr>
          <a:xfrm>
            <a:off x="508000" y="1524000"/>
            <a:ext cx="2540100" cy="22860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CHECKIFY SDK</a:t>
            </a:r>
            <a:endParaRPr b="1" sz="13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Embedded UI plugin for WooCommerce, Shopify, and Web.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57" name="Google Shape;157;p24"/>
          <p:cNvSpPr/>
          <p:nvPr/>
        </p:nvSpPr>
        <p:spPr>
          <a:xfrm>
            <a:off x="3302000" y="1524000"/>
            <a:ext cx="2540100" cy="22860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25400">
            <a:solidFill>
              <a:srgbClr val="00FF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00FF87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ON-DEVICE ENGINE</a:t>
            </a:r>
            <a:endParaRPr b="1" sz="1300">
              <a:solidFill>
                <a:srgbClr val="00FF87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Processes biometric geometry locally on user hardware.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58" name="Google Shape;158;p24"/>
          <p:cNvSpPr/>
          <p:nvPr/>
        </p:nvSpPr>
        <p:spPr>
          <a:xfrm>
            <a:off x="6096000" y="1524000"/>
            <a:ext cx="2540100" cy="22860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MERCHANT API</a:t>
            </a:r>
            <a:endParaRPr b="1" sz="13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Delivers verified answer directly to checkout.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59" name="Google Shape;159;p24"/>
          <p:cNvSpPr/>
          <p:nvPr/>
        </p:nvSpPr>
        <p:spPr>
          <a:xfrm>
            <a:off x="508000" y="4064000"/>
            <a:ext cx="8127900" cy="444600"/>
          </a:xfrm>
          <a:prstGeom prst="rect">
            <a:avLst/>
          </a:prstGeom>
          <a:solidFill>
            <a:srgbClr val="1E293B"/>
          </a:solidFill>
          <a:ln cap="flat" cmpd="sng" w="9525">
            <a:solidFill>
              <a:srgbClr val="00FF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FFFF"/>
                </a:solidFill>
              </a:rPr>
              <a:t>UNIT ECONOMICS: On-device execution reduces cloud compute overhead, unlocking 85%+ gross margins.</a:t>
            </a:r>
            <a:endParaRPr b="1" sz="1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0F17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5"/>
          <p:cNvSpPr txBox="1"/>
          <p:nvPr/>
        </p:nvSpPr>
        <p:spPr>
          <a:xfrm>
            <a:off x="508000" y="317500"/>
            <a:ext cx="81279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Go-To-Market: Phase 1 Wedge</a:t>
            </a:r>
            <a:endParaRPr b="1" sz="22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65" name="Google Shape;165;p25"/>
          <p:cNvSpPr txBox="1"/>
          <p:nvPr/>
        </p:nvSpPr>
        <p:spPr>
          <a:xfrm>
            <a:off x="508000" y="825500"/>
            <a:ext cx="81279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Dominating UK age assurance through zero-friction e-commerce plugins.</a:t>
            </a:r>
            <a:endParaRPr sz="11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66" name="Google Shape;166;p25"/>
          <p:cNvSpPr/>
          <p:nvPr/>
        </p:nvSpPr>
        <p:spPr>
          <a:xfrm>
            <a:off x="508000" y="1397000"/>
            <a:ext cx="8127900" cy="26670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25400">
            <a:solidFill>
              <a:srgbClr val="00FF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00FF87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TARGET ICP: Independent UK Vape, Alcohol, CBD &amp; Gaming Retailers</a:t>
            </a:r>
            <a:endParaRPr b="1" sz="1300">
              <a:solidFill>
                <a:srgbClr val="00FF87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Distribution: WooCommerce &amp; Shopify 1-click plugin installs.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The Unbeatable Offer: 500 Free Verification Credits (Zero-risk pilot).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Value Proposition: Stops cart abandonment while guaranteeing Trading Standards compliance.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Milestone Target: Scale from 25 pilot stores to 500 active paid merchants in 12 months.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0F17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6"/>
          <p:cNvSpPr txBox="1"/>
          <p:nvPr/>
        </p:nvSpPr>
        <p:spPr>
          <a:xfrm>
            <a:off x="508000" y="317500"/>
            <a:ext cx="81279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Reusing One Core Engine Across Verticals</a:t>
            </a:r>
            <a:endParaRPr b="1" sz="22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72" name="Google Shape;172;p26"/>
          <p:cNvSpPr txBox="1"/>
          <p:nvPr/>
        </p:nvSpPr>
        <p:spPr>
          <a:xfrm>
            <a:off x="508000" y="825500"/>
            <a:ext cx="81279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Every new vertical increases platform utility without adding code complexity.</a:t>
            </a:r>
            <a:endParaRPr sz="11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73" name="Google Shape;173;p26"/>
          <p:cNvSpPr/>
          <p:nvPr/>
        </p:nvSpPr>
        <p:spPr>
          <a:xfrm>
            <a:off x="508000" y="1651000"/>
            <a:ext cx="2540100" cy="22860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25400">
            <a:solidFill>
              <a:srgbClr val="00FF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00FF87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PHASE 1 (Current)</a:t>
            </a:r>
            <a:endParaRPr b="1" sz="1300">
              <a:solidFill>
                <a:srgbClr val="00FF87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Age Assurance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E-Commerce Gates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Reusable Digital Passes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74" name="Google Shape;174;p26"/>
          <p:cNvSpPr/>
          <p:nvPr/>
        </p:nvSpPr>
        <p:spPr>
          <a:xfrm>
            <a:off x="3302000" y="1651000"/>
            <a:ext cx="2540100" cy="22860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PHASE 2 (Year 2)</a:t>
            </a:r>
            <a:endParaRPr b="1" sz="13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Employment &amp; HR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Tenant Right-to-Work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Property Access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75" name="Google Shape;175;p26"/>
          <p:cNvSpPr/>
          <p:nvPr/>
        </p:nvSpPr>
        <p:spPr>
          <a:xfrm>
            <a:off x="6096000" y="1651000"/>
            <a:ext cx="2540100" cy="22860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PHASE 3 (Year 3)</a:t>
            </a:r>
            <a:endParaRPr b="1" sz="13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Government &amp; Banking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Enterprise Credentials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AI Agent Identity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0F17"/>
        </a:solid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7"/>
          <p:cNvSpPr txBox="1"/>
          <p:nvPr/>
        </p:nvSpPr>
        <p:spPr>
          <a:xfrm>
            <a:off x="508000" y="317500"/>
            <a:ext cx="81279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The Checkify Trust Flywheel</a:t>
            </a:r>
            <a:endParaRPr b="1" sz="22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81" name="Google Shape;181;p27"/>
          <p:cNvSpPr txBox="1"/>
          <p:nvPr/>
        </p:nvSpPr>
        <p:spPr>
          <a:xfrm>
            <a:off x="508000" y="825500"/>
            <a:ext cx="81279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A self-reinforcing ecosystem loop.</a:t>
            </a:r>
            <a:endParaRPr sz="11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82" name="Google Shape;182;p27"/>
          <p:cNvSpPr/>
          <p:nvPr/>
        </p:nvSpPr>
        <p:spPr>
          <a:xfrm>
            <a:off x="508000" y="1397000"/>
            <a:ext cx="3683100" cy="12699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1. MORE MERCHANTS</a:t>
            </a:r>
            <a:endParaRPr b="1" sz="13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More stores adopt Checkify age-gate plugins.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83" name="Google Shape;183;p27"/>
          <p:cNvSpPr/>
          <p:nvPr/>
        </p:nvSpPr>
        <p:spPr>
          <a:xfrm>
            <a:off x="4699000" y="1397000"/>
            <a:ext cx="3683100" cy="12699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25400">
            <a:solidFill>
              <a:srgbClr val="00FF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00FF87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2. MORE USERS</a:t>
            </a:r>
            <a:endParaRPr b="1" sz="1300">
              <a:solidFill>
                <a:srgbClr val="00FF87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More buyers create reusable 18+ Checkify passes.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84" name="Google Shape;184;p27"/>
          <p:cNvSpPr/>
          <p:nvPr/>
        </p:nvSpPr>
        <p:spPr>
          <a:xfrm>
            <a:off x="508000" y="2794000"/>
            <a:ext cx="3683100" cy="12699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25400">
            <a:solidFill>
              <a:srgbClr val="00FF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00FF87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3. MORE ISSUERS</a:t>
            </a:r>
            <a:endParaRPr b="1" sz="1300">
              <a:solidFill>
                <a:srgbClr val="00FF87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Data issuers connect credentials to Checkify wallet.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85" name="Google Shape;185;p27"/>
          <p:cNvSpPr/>
          <p:nvPr/>
        </p:nvSpPr>
        <p:spPr>
          <a:xfrm>
            <a:off x="4699000" y="2794000"/>
            <a:ext cx="3683100" cy="12699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4. ZERO-FRICTION CHECKOUT</a:t>
            </a:r>
            <a:endParaRPr b="1" sz="13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Pass holders verify in 3 seconds across new stores.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0F17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8"/>
          <p:cNvSpPr txBox="1"/>
          <p:nvPr/>
        </p:nvSpPr>
        <p:spPr>
          <a:xfrm>
            <a:off x="508000" y="317500"/>
            <a:ext cx="81279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High-Margin Monetization</a:t>
            </a:r>
            <a:endParaRPr b="1" sz="22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91" name="Google Shape;191;p28"/>
          <p:cNvSpPr txBox="1"/>
          <p:nvPr/>
        </p:nvSpPr>
        <p:spPr>
          <a:xfrm>
            <a:off x="508000" y="825500"/>
            <a:ext cx="81279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Scalable SaaS revenue paired with transaction-volume expansion.</a:t>
            </a:r>
            <a:endParaRPr sz="11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92" name="Google Shape;192;p28"/>
          <p:cNvSpPr/>
          <p:nvPr/>
        </p:nvSpPr>
        <p:spPr>
          <a:xfrm>
            <a:off x="508000" y="1651000"/>
            <a:ext cx="2540100" cy="22860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1. RECURRING SAAS</a:t>
            </a:r>
            <a:endParaRPr b="1" sz="13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£29 – £299/mo merchant platform plans for active WooCommerce/Shopify sites.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93" name="Google Shape;193;p28"/>
          <p:cNvSpPr/>
          <p:nvPr/>
        </p:nvSpPr>
        <p:spPr>
          <a:xfrm>
            <a:off x="3302000" y="1651000"/>
            <a:ext cx="2540100" cy="22860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25400">
            <a:solidFill>
              <a:srgbClr val="00FF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00FF87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2. PAY-PER-PROOF</a:t>
            </a:r>
            <a:endParaRPr b="1" sz="1300">
              <a:solidFill>
                <a:srgbClr val="00FF87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5p – 15p per age/identity pass verification transaction.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94" name="Google Shape;194;p28"/>
          <p:cNvSpPr/>
          <p:nvPr/>
        </p:nvSpPr>
        <p:spPr>
          <a:xfrm>
            <a:off x="6096000" y="1651000"/>
            <a:ext cx="2540100" cy="22860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3. ENTERPRISE</a:t>
            </a:r>
            <a:endParaRPr b="1" sz="13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Custom API licensing, developer marketplace, and verified data packs.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0F17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9"/>
          <p:cNvSpPr txBox="1"/>
          <p:nvPr/>
        </p:nvSpPr>
        <p:spPr>
          <a:xfrm>
            <a:off x="508000" y="317500"/>
            <a:ext cx="81279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Raising £750k Seed Capital</a:t>
            </a:r>
            <a:endParaRPr b="1" sz="22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00" name="Google Shape;200;p29"/>
          <p:cNvSpPr txBox="1"/>
          <p:nvPr/>
        </p:nvSpPr>
        <p:spPr>
          <a:xfrm>
            <a:off x="508000" y="825500"/>
            <a:ext cx="81279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Capturing the UK verification market and scaling sales velocity.</a:t>
            </a:r>
            <a:endParaRPr sz="11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01" name="Google Shape;201;p29"/>
          <p:cNvSpPr/>
          <p:nvPr/>
        </p:nvSpPr>
        <p:spPr>
          <a:xfrm>
            <a:off x="508000" y="1397000"/>
            <a:ext cx="3936900" cy="27939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CURRENT ASSETS</a:t>
            </a:r>
            <a:endParaRPr b="1" sz="13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Cross-Platform Mobile Apps Live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WooCommerce &amp; WP Plugins Live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ISO 27001 Audit Stage 2 Underway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20+ Active Merchant Pilots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85%+ Gross Margin Potential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02" name="Google Shape;202;p29"/>
          <p:cNvSpPr/>
          <p:nvPr/>
        </p:nvSpPr>
        <p:spPr>
          <a:xfrm>
            <a:off x="4699000" y="1397000"/>
            <a:ext cx="3936900" cy="27939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25400">
            <a:solidFill>
              <a:srgbClr val="00FF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00FF87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USE OF SEED FUNDS (£750k)</a:t>
            </a:r>
            <a:endParaRPr b="1" sz="1300">
              <a:solidFill>
                <a:srgbClr val="00FF87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💻 50% Engineering &amp; Product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   (Wallet Orchestration &amp; API)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📣 35% B2B Sales &amp; Outbound GTM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   (Scaling to 500 Paid Merchants)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⚖️ 15% Compliance &amp; DVS Accreditation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0F17"/>
        </a:soli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0"/>
          <p:cNvSpPr txBox="1"/>
          <p:nvPr/>
        </p:nvSpPr>
        <p:spPr>
          <a:xfrm>
            <a:off x="762000" y="1524000"/>
            <a:ext cx="76200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FFFF"/>
                </a:solidFill>
              </a:rPr>
              <a:t>Checkify</a:t>
            </a:r>
            <a:endParaRPr b="1" sz="36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0FF87"/>
                </a:solidFill>
              </a:rPr>
              <a:t>The Verification Layer of the Internet</a:t>
            </a:r>
            <a:endParaRPr b="1" sz="2000">
              <a:solidFill>
                <a:srgbClr val="00FF8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94A3B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94A3B8"/>
                </a:solidFill>
              </a:rPr>
              <a:t>Join us in making the digital world verifiable.</a:t>
            </a:r>
            <a:endParaRPr sz="1300">
              <a:solidFill>
                <a:srgbClr val="94A3B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94A3B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94A3B8"/>
                </a:solidFill>
              </a:rPr>
              <a:t>Website: https://checkify.me</a:t>
            </a:r>
            <a:endParaRPr sz="1300">
              <a:solidFill>
                <a:srgbClr val="94A3B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94A3B8"/>
                </a:solidFill>
              </a:rPr>
              <a:t>Contact: founders@checkify.me</a:t>
            </a:r>
            <a:endParaRPr sz="1300">
              <a:solidFill>
                <a:srgbClr val="94A3B8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0F17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/>
        </p:nvSpPr>
        <p:spPr>
          <a:xfrm>
            <a:off x="508000" y="317500"/>
            <a:ext cx="81279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Businesses Are Collecting the Wrong Thing</a:t>
            </a:r>
            <a:endParaRPr b="1" sz="22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508000" y="825500"/>
            <a:ext cx="81279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Companies ask for massive document vaults when all they need is a simple answer.</a:t>
            </a:r>
            <a:endParaRPr sz="11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508000" y="1333500"/>
            <a:ext cx="3936900" cy="27939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25400">
            <a:solidFill>
              <a:srgbClr val="00FF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00FF87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WHAT BUSINESSES WANT</a:t>
            </a:r>
            <a:endParaRPr b="1" sz="1300">
              <a:solidFill>
                <a:srgbClr val="00FF87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✓ Is customer over 18?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✓ Is identity genuine?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✓ Right to work confirmed?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✓ Active insurance policy?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4" name="Google Shape;64;p14"/>
          <p:cNvSpPr/>
          <p:nvPr/>
        </p:nvSpPr>
        <p:spPr>
          <a:xfrm>
            <a:off x="4699000" y="1333500"/>
            <a:ext cx="3936900" cy="27939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WHAT THEY ARE FORCED TO STORE</a:t>
            </a:r>
            <a:endParaRPr b="1" sz="13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📄 5MB High-Res Passport Scan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📄 Driving Licence (Front &amp; Back)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📄 Bank Statement (Full Financials)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📄 Utility Bill &amp; Biometric Selfie Video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5" name="Google Shape;65;p14"/>
          <p:cNvSpPr/>
          <p:nvPr/>
        </p:nvSpPr>
        <p:spPr>
          <a:xfrm>
            <a:off x="508000" y="4318000"/>
            <a:ext cx="8127900" cy="444600"/>
          </a:xfrm>
          <a:prstGeom prst="rect">
            <a:avLst/>
          </a:prstGeom>
          <a:solidFill>
            <a:srgbClr val="1E293B"/>
          </a:solidFill>
          <a:ln cap="flat" cmpd="sng" w="9525">
            <a:solidFill>
              <a:srgbClr val="00FF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</a:rPr>
              <a:t>BOTTOM LINE: Businesses don't need documents. They need trusted answers.</a:t>
            </a:r>
            <a:endParaRPr b="1" sz="11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0F17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/>
        </p:nvSpPr>
        <p:spPr>
          <a:xfrm>
            <a:off x="508000" y="317500"/>
            <a:ext cx="81279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Visual Trust Is Broken in an AI World</a:t>
            </a:r>
            <a:endParaRPr b="1" sz="22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71" name="Google Shape;71;p15"/>
          <p:cNvSpPr txBox="1"/>
          <p:nvPr/>
        </p:nvSpPr>
        <p:spPr>
          <a:xfrm>
            <a:off x="508000" y="825500"/>
            <a:ext cx="81279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Generative AI, deepfakes, and synthetic IDs render visual document inspection obsolete.</a:t>
            </a:r>
            <a:endParaRPr sz="11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2" name="Google Shape;72;p15"/>
          <p:cNvSpPr/>
          <p:nvPr/>
        </p:nvSpPr>
        <p:spPr>
          <a:xfrm>
            <a:off x="508000" y="1524000"/>
            <a:ext cx="2540100" cy="26670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LEGACY ASSUMPTION</a:t>
            </a:r>
            <a:endParaRPr b="1" sz="13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'If we inspect the document, we can trust the user.'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3" name="Google Shape;73;p15"/>
          <p:cNvSpPr/>
          <p:nvPr/>
        </p:nvSpPr>
        <p:spPr>
          <a:xfrm>
            <a:off x="3302000" y="1524000"/>
            <a:ext cx="2540100" cy="26670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THE AI REALITY</a:t>
            </a:r>
            <a:endParaRPr b="1" sz="13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Generative AI instantly fakes watermarks, facial geometry, and PDF metadata at zero cost.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4" name="Google Shape;74;p15"/>
          <p:cNvSpPr/>
          <p:nvPr/>
        </p:nvSpPr>
        <p:spPr>
          <a:xfrm>
            <a:off x="6096000" y="1524000"/>
            <a:ext cx="2540100" cy="26670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25400">
            <a:solidFill>
              <a:srgbClr val="00FF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00FF87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THE PARADIGM SHIFT</a:t>
            </a:r>
            <a:endParaRPr b="1" sz="1300">
              <a:solidFill>
                <a:srgbClr val="00FF87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Visual inspection fails. The internet requires Cryptographic Proof.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0F17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/>
        </p:nvSpPr>
        <p:spPr>
          <a:xfrm>
            <a:off x="508000" y="317500"/>
            <a:ext cx="81279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Why Checkify Is Inevitable</a:t>
            </a:r>
            <a:endParaRPr b="1" sz="22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80" name="Google Shape;80;p16"/>
          <p:cNvSpPr txBox="1"/>
          <p:nvPr/>
        </p:nvSpPr>
        <p:spPr>
          <a:xfrm>
            <a:off x="508000" y="825500"/>
            <a:ext cx="81279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Five unstoppable market forces demand a dedicated verification layer.</a:t>
            </a:r>
            <a:endParaRPr sz="11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1" name="Google Shape;81;p16"/>
          <p:cNvSpPr/>
          <p:nvPr/>
        </p:nvSpPr>
        <p:spPr>
          <a:xfrm>
            <a:off x="508000" y="1333500"/>
            <a:ext cx="8127900" cy="457200"/>
          </a:xfrm>
          <a:prstGeom prst="rect">
            <a:avLst/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1. AI Deepfake Explosion ──► Visual ID inspection is no longer secure.</a:t>
            </a:r>
            <a:endParaRPr sz="1000">
              <a:solidFill>
                <a:srgbClr val="FFFFFF"/>
              </a:solidFill>
            </a:endParaRPr>
          </a:p>
        </p:txBody>
      </p:sp>
      <p:sp>
        <p:nvSpPr>
          <p:cNvPr id="82" name="Google Shape;82;p16"/>
          <p:cNvSpPr/>
          <p:nvPr/>
        </p:nvSpPr>
        <p:spPr>
          <a:xfrm>
            <a:off x="508000" y="1905000"/>
            <a:ext cx="8127900" cy="457200"/>
          </a:xfrm>
          <a:prstGeom prst="rect">
            <a:avLst/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2. Strict Privacy Laws ──► Storing PII creates severe corporate fines.</a:t>
            </a:r>
            <a:endParaRPr sz="1000">
              <a:solidFill>
                <a:srgbClr val="FFFFFF"/>
              </a:solidFill>
            </a:endParaRPr>
          </a:p>
        </p:txBody>
      </p:sp>
      <p:sp>
        <p:nvSpPr>
          <p:cNvPr id="83" name="Google Shape;83;p16"/>
          <p:cNvSpPr/>
          <p:nvPr/>
        </p:nvSpPr>
        <p:spPr>
          <a:xfrm>
            <a:off x="508000" y="2476500"/>
            <a:ext cx="8127900" cy="457200"/>
          </a:xfrm>
          <a:prstGeom prst="rect">
            <a:avLst/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3. Digital Credentials ──► EUDI &amp; UK DVS mandate privacy-first standards.</a:t>
            </a:r>
            <a:endParaRPr sz="1000">
              <a:solidFill>
                <a:srgbClr val="FFFFFF"/>
              </a:solidFill>
            </a:endParaRPr>
          </a:p>
        </p:txBody>
      </p:sp>
      <p:sp>
        <p:nvSpPr>
          <p:cNvPr id="84" name="Google Shape;84;p16"/>
          <p:cNvSpPr/>
          <p:nvPr/>
        </p:nvSpPr>
        <p:spPr>
          <a:xfrm>
            <a:off x="508000" y="3048000"/>
            <a:ext cx="8127900" cy="457200"/>
          </a:xfrm>
          <a:prstGeom prst="rect">
            <a:avLst/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4. Corporate Liability ──► CFOs want zero identity data on company DBs.</a:t>
            </a:r>
            <a:endParaRPr sz="1000">
              <a:solidFill>
                <a:srgbClr val="FFFFFF"/>
              </a:solidFill>
            </a:endParaRPr>
          </a:p>
        </p:txBody>
      </p:sp>
      <p:sp>
        <p:nvSpPr>
          <p:cNvPr id="85" name="Google Shape;85;p16"/>
          <p:cNvSpPr/>
          <p:nvPr/>
        </p:nvSpPr>
        <p:spPr>
          <a:xfrm>
            <a:off x="508000" y="3619500"/>
            <a:ext cx="8127900" cy="457200"/>
          </a:xfrm>
          <a:prstGeom prst="rect">
            <a:avLst/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5. User Sovereign Control ──► Consumers reject uploading ID scans repeatedly.</a:t>
            </a:r>
            <a:endParaRPr sz="1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0F17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/>
          <p:nvPr/>
        </p:nvSpPr>
        <p:spPr>
          <a:xfrm>
            <a:off x="508000" y="317500"/>
            <a:ext cx="81279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Introducing Checkify</a:t>
            </a:r>
            <a:endParaRPr b="1" sz="22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91" name="Google Shape;91;p17"/>
          <p:cNvSpPr txBox="1"/>
          <p:nvPr/>
        </p:nvSpPr>
        <p:spPr>
          <a:xfrm>
            <a:off x="508000" y="825500"/>
            <a:ext cx="81279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The simple proof flow for online trust.</a:t>
            </a:r>
            <a:endParaRPr sz="11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2" name="Google Shape;92;p17"/>
          <p:cNvSpPr/>
          <p:nvPr/>
        </p:nvSpPr>
        <p:spPr>
          <a:xfrm>
            <a:off x="508000" y="1651000"/>
            <a:ext cx="2540100" cy="22860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1. BUSINESS ASKS</a:t>
            </a:r>
            <a:endParaRPr b="1" sz="13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Request: 'Is customer over 18?'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Triggered via WooCommerce / Shopify plugin.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3" name="Google Shape;93;p17"/>
          <p:cNvSpPr/>
          <p:nvPr/>
        </p:nvSpPr>
        <p:spPr>
          <a:xfrm>
            <a:off x="3302000" y="1651000"/>
            <a:ext cx="2540100" cy="22860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2. USER APPROVES</a:t>
            </a:r>
            <a:endParaRPr b="1" sz="13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Push notification sent to Checkify Pass.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User taps [Approve] on mobile.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4" name="Google Shape;94;p17"/>
          <p:cNvSpPr/>
          <p:nvPr/>
        </p:nvSpPr>
        <p:spPr>
          <a:xfrm>
            <a:off x="6096000" y="1651000"/>
            <a:ext cx="2540100" cy="22860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25400">
            <a:solidFill>
              <a:srgbClr val="00FF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00FF87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3. CHECKIFY RETURNS</a:t>
            </a:r>
            <a:endParaRPr b="1" sz="1300">
              <a:solidFill>
                <a:srgbClr val="00FF87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{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 "status": "pass",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 "over_18": true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}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Zero raw documents shared.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0F17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/>
          <p:nvPr/>
        </p:nvSpPr>
        <p:spPr>
          <a:xfrm>
            <a:off x="508000" y="317500"/>
            <a:ext cx="81279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Engineering Velocity &amp; Compliance</a:t>
            </a:r>
            <a:endParaRPr b="1" sz="22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00" name="Google Shape;100;p18"/>
          <p:cNvSpPr txBox="1"/>
          <p:nvPr/>
        </p:nvSpPr>
        <p:spPr>
          <a:xfrm>
            <a:off x="508000" y="825500"/>
            <a:ext cx="81279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We build real infrastructure before taking on capital.</a:t>
            </a:r>
            <a:endParaRPr sz="11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1" name="Google Shape;101;p18"/>
          <p:cNvSpPr/>
          <p:nvPr/>
        </p:nvSpPr>
        <p:spPr>
          <a:xfrm>
            <a:off x="508000" y="1333500"/>
            <a:ext cx="2540100" cy="12699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🇬🇧 UK Corporate Entity</a:t>
            </a:r>
            <a:endParaRPr b="1" sz="13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Checkify Technologies Ltd registered in the UK.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2" name="Google Shape;102;p18"/>
          <p:cNvSpPr/>
          <p:nvPr/>
        </p:nvSpPr>
        <p:spPr>
          <a:xfrm>
            <a:off x="3302000" y="1333500"/>
            <a:ext cx="2540100" cy="12699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🔌 Production Plugins</a:t>
            </a:r>
            <a:endParaRPr b="1" sz="13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WooCommerce &amp; WordPress integrations live.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3" name="Google Shape;103;p18"/>
          <p:cNvSpPr/>
          <p:nvPr/>
        </p:nvSpPr>
        <p:spPr>
          <a:xfrm>
            <a:off x="6096000" y="1333500"/>
            <a:ext cx="2540100" cy="12699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📱 Native Cross-Platform</a:t>
            </a:r>
            <a:endParaRPr b="1" sz="13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iOS &amp; Android mobile apps built &amp; functional.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4" name="Google Shape;104;p18"/>
          <p:cNvSpPr/>
          <p:nvPr/>
        </p:nvSpPr>
        <p:spPr>
          <a:xfrm>
            <a:off x="508000" y="2794000"/>
            <a:ext cx="2540100" cy="12699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🔒 Security Alignment</a:t>
            </a:r>
            <a:endParaRPr b="1" sz="13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ISO 27001 &amp; Cyber Essentials Plus pipeline.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5" name="Google Shape;105;p18"/>
          <p:cNvSpPr/>
          <p:nvPr/>
        </p:nvSpPr>
        <p:spPr>
          <a:xfrm>
            <a:off x="3302000" y="2794000"/>
            <a:ext cx="2540100" cy="12699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🇬🇧 DVS Framework</a:t>
            </a:r>
            <a:endParaRPr b="1" sz="13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Aligned with UK Digital Verification Services.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6" name="Google Shape;106;p18"/>
          <p:cNvSpPr/>
          <p:nvPr/>
        </p:nvSpPr>
        <p:spPr>
          <a:xfrm>
            <a:off x="6096000" y="2794000"/>
            <a:ext cx="2540100" cy="12699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25400">
            <a:solidFill>
              <a:srgbClr val="00FF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00FF87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⚡ Commercial Pilots</a:t>
            </a:r>
            <a:endParaRPr b="1" sz="1300">
              <a:solidFill>
                <a:srgbClr val="00FF87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20+ UK e-commerce merchants onboarded.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0F17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/>
          <p:nvPr/>
        </p:nvSpPr>
        <p:spPr>
          <a:xfrm>
            <a:off x="508000" y="317500"/>
            <a:ext cx="81279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The Verification Layer</a:t>
            </a:r>
            <a:endParaRPr b="1" sz="22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12" name="Google Shape;112;p19"/>
          <p:cNvSpPr txBox="1"/>
          <p:nvPr/>
        </p:nvSpPr>
        <p:spPr>
          <a:xfrm>
            <a:off x="508000" y="825500"/>
            <a:ext cx="81279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Moving far beyond age checks into global trust infrastructure.</a:t>
            </a:r>
            <a:endParaRPr sz="11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3" name="Google Shape;113;p19"/>
          <p:cNvSpPr/>
          <p:nvPr/>
        </p:nvSpPr>
        <p:spPr>
          <a:xfrm>
            <a:off x="508000" y="1397000"/>
            <a:ext cx="8127900" cy="6351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25400">
            <a:solidFill>
              <a:srgbClr val="00FF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00FF87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CORE WEDGE: Age Assurance</a:t>
            </a:r>
            <a:endParaRPr b="1" sz="1300">
              <a:solidFill>
                <a:srgbClr val="00FF87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Online Vape, CBD, Gaming, Alcohol, Adult Gates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4" name="Google Shape;114;p19"/>
          <p:cNvSpPr/>
          <p:nvPr/>
        </p:nvSpPr>
        <p:spPr>
          <a:xfrm>
            <a:off x="508000" y="2159000"/>
            <a:ext cx="8127900" cy="6351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LAYER 2: Identity &amp; Right-to-Work</a:t>
            </a:r>
            <a:endParaRPr b="1" sz="13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Tenant Screening, HR Onboarding, Account Access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5" name="Google Shape;115;p19"/>
          <p:cNvSpPr/>
          <p:nvPr/>
        </p:nvSpPr>
        <p:spPr>
          <a:xfrm>
            <a:off x="508000" y="2921000"/>
            <a:ext cx="8127900" cy="6351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LAYER 3: Enterprise Proofs</a:t>
            </a:r>
            <a:endParaRPr b="1" sz="13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Insurance Verification, Education, Financial Audits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6" name="Google Shape;116;p19"/>
          <p:cNvSpPr/>
          <p:nvPr/>
        </p:nvSpPr>
        <p:spPr>
          <a:xfrm>
            <a:off x="508000" y="3683000"/>
            <a:ext cx="8127900" cy="6351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ULTIMATE VISION: Universal Verification Layer</a:t>
            </a:r>
            <a:endParaRPr b="1" sz="13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AI Agents, Smart Contracts, Global Identity Infrastructure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0F17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/>
          <p:nvPr/>
        </p:nvSpPr>
        <p:spPr>
          <a:xfrm>
            <a:off x="508000" y="317500"/>
            <a:ext cx="81279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The Checkify Trust Engine</a:t>
            </a:r>
            <a:endParaRPr b="1" sz="22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22" name="Google Shape;122;p20"/>
          <p:cNvSpPr txBox="1"/>
          <p:nvPr/>
        </p:nvSpPr>
        <p:spPr>
          <a:xfrm>
            <a:off x="508000" y="825500"/>
            <a:ext cx="81279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Every answer carries a real-time cryptographic confidence score.</a:t>
            </a:r>
            <a:endParaRPr sz="11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3" name="Google Shape;123;p20"/>
          <p:cNvSpPr/>
          <p:nvPr/>
        </p:nvSpPr>
        <p:spPr>
          <a:xfrm>
            <a:off x="1016000" y="1397000"/>
            <a:ext cx="7112100" cy="27939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25400">
            <a:solidFill>
              <a:srgbClr val="00FF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00FF87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CHECKIFY ASSERTION TOKEN PAYLOAD</a:t>
            </a:r>
            <a:endParaRPr b="1" sz="1300">
              <a:solidFill>
                <a:srgbClr val="00FF87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24" name="Google Shape;124;p20"/>
          <p:cNvSpPr txBox="1"/>
          <p:nvPr/>
        </p:nvSpPr>
        <p:spPr>
          <a:xfrm>
            <a:off x="1270000" y="1841500"/>
            <a:ext cx="6603900" cy="21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ATTRIBUTE: 'Is_Over_18'</a:t>
            </a:r>
            <a:endParaRPr sz="1000">
              <a:solidFill>
                <a:srgbClr val="FFFFFF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VALUE: TRUE</a:t>
            </a:r>
            <a:endParaRPr sz="1000">
              <a:solidFill>
                <a:srgbClr val="FFFFFF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EVIDENCE SOURCE: UK NFC Passport</a:t>
            </a:r>
            <a:endParaRPr sz="1000">
              <a:solidFill>
                <a:srgbClr val="FFFFFF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ASSURANCE LEVEL: Level 3 (High Assurance)</a:t>
            </a:r>
            <a:endParaRPr sz="1000">
              <a:solidFill>
                <a:srgbClr val="FFFFFF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TIMESTAMP: 2026-08-06T03:05:23Z</a:t>
            </a:r>
            <a:endParaRPr sz="1000">
              <a:solidFill>
                <a:srgbClr val="FFFFFF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CRYPTOGRAPHIC SIGNATURE: 0x8F4A...B91</a:t>
            </a:r>
            <a:endParaRPr sz="1000">
              <a:solidFill>
                <a:srgbClr val="FFFFFF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DATA EXPOSED TO MERCHANT: ZERO PII</a:t>
            </a:r>
            <a:endParaRPr sz="1000">
              <a:solidFill>
                <a:srgbClr val="FFFFFF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0F17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1"/>
          <p:cNvSpPr txBox="1"/>
          <p:nvPr/>
        </p:nvSpPr>
        <p:spPr>
          <a:xfrm>
            <a:off x="508000" y="317500"/>
            <a:ext cx="81279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Verify Assertions From Anywhere</a:t>
            </a:r>
            <a:endParaRPr b="1" sz="22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30" name="Google Shape;130;p21"/>
          <p:cNvSpPr txBox="1"/>
          <p:nvPr/>
        </p:nvSpPr>
        <p:spPr>
          <a:xfrm>
            <a:off x="508000" y="825500"/>
            <a:ext cx="81279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Unifying legacy documents and future government wallets into one engine.</a:t>
            </a:r>
            <a:endParaRPr sz="11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1" name="Google Shape;131;p21"/>
          <p:cNvSpPr/>
          <p:nvPr/>
        </p:nvSpPr>
        <p:spPr>
          <a:xfrm>
            <a:off x="508000" y="1397000"/>
            <a:ext cx="2540100" cy="27939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DATA ISSUERS</a:t>
            </a:r>
            <a:endParaRPr b="1" sz="13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NFC Passports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UK Driving Licences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EUDI Wallets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OpenID / Bank IDs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University Credentials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2" name="Google Shape;132;p21"/>
          <p:cNvSpPr/>
          <p:nvPr/>
        </p:nvSpPr>
        <p:spPr>
          <a:xfrm>
            <a:off x="3302000" y="1397000"/>
            <a:ext cx="2540100" cy="27939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25400">
            <a:solidFill>
              <a:srgbClr val="00FF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00FF87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CHECKIFY ENGINE</a:t>
            </a:r>
            <a:endParaRPr b="1" sz="1300">
              <a:solidFill>
                <a:srgbClr val="00FF87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On-Device Logic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Assurance Scoring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Proof Generation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Revocation Check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3" name="Google Shape;133;p21"/>
          <p:cNvSpPr/>
          <p:nvPr/>
        </p:nvSpPr>
        <p:spPr>
          <a:xfrm>
            <a:off x="6096000" y="1397000"/>
            <a:ext cx="2540100" cy="2793900"/>
          </a:xfrm>
          <a:prstGeom prst="roundRect">
            <a:avLst>
              <a:gd fmla="val 16667" name="adj"/>
            </a:avLst>
          </a:prstGeom>
          <a:solidFill>
            <a:srgbClr val="1E293B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TRUSTED OUTPUT</a:t>
            </a:r>
            <a:endParaRPr b="1" sz="1300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True / False Payload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Encrypted Data Pack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Zero PII Stored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• Instant Audit Log</a:t>
            </a:r>
            <a:endParaRPr sz="10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